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8" r:id="rId3"/>
    <p:sldId id="257" r:id="rId4"/>
    <p:sldId id="261" r:id="rId5"/>
    <p:sldId id="259"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7" d="100"/>
          <a:sy n="67" d="100"/>
        </p:scale>
        <p:origin x="78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Rectangle 7"/>
          <p:cNvSpPr/>
          <p:nvPr/>
        </p:nvSpPr>
        <p:spPr>
          <a:xfrm>
            <a:off x="-6843" y="3887812"/>
            <a:ext cx="12195668"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75488" y="2166364"/>
            <a:ext cx="11247120" cy="1739347"/>
          </a:xfrm>
        </p:spPr>
        <p:txBody>
          <a:bodyPr tIns="45720" bIns="45720" anchor="ctr">
            <a:normAutofit/>
          </a:bodyPr>
          <a:lstStyle>
            <a:lvl1pPr algn="ctr">
              <a:lnSpc>
                <a:spcPct val="80000"/>
              </a:lnSpc>
              <a:defRPr sz="6000" spc="150" baseline="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347472" y="3913632"/>
            <a:ext cx="11506200" cy="457200"/>
          </a:xfrm>
        </p:spPr>
        <p:txBody>
          <a:bodyPr>
            <a:normAutofit/>
          </a:bodyPr>
          <a:lstStyle>
            <a:lvl1pPr marL="0" indent="0" algn="ctr">
              <a:spcBef>
                <a:spcPts val="0"/>
              </a:spcBef>
              <a:spcAft>
                <a:spcPts val="0"/>
              </a:spcAft>
              <a:buNone/>
              <a:defRPr sz="2000">
                <a:solidFill>
                  <a:srgbClr val="FFFFFF"/>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EFE717C-7F92-462E-8D0E-3E82F65EEB30}" type="datetimeFigureOut">
              <a:rPr lang="en-US" smtClean="0"/>
              <a:t>4/20/2015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BF0F27-E041-44DA-8C49-6B70E42EF425}" type="slidenum">
              <a:rPr lang="en-US" smtClean="0"/>
              <a:t>‹#›</a:t>
            </a:fld>
            <a:endParaRPr lang="en-US"/>
          </a:p>
        </p:txBody>
      </p:sp>
    </p:spTree>
    <p:extLst>
      <p:ext uri="{BB962C8B-B14F-4D97-AF65-F5344CB8AC3E}">
        <p14:creationId xmlns:p14="http://schemas.microsoft.com/office/powerpoint/2010/main" val="359622967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EFE717C-7F92-462E-8D0E-3E82F65EEB30}" type="datetimeFigureOut">
              <a:rPr lang="en-US" smtClean="0"/>
              <a:t>4/20/2015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BF0F27-E041-44DA-8C49-6B70E42EF425}" type="slidenum">
              <a:rPr lang="en-US" smtClean="0"/>
              <a:t>‹#›</a:t>
            </a:fld>
            <a:endParaRPr lang="en-US"/>
          </a:p>
        </p:txBody>
      </p:sp>
    </p:spTree>
    <p:extLst>
      <p:ext uri="{BB962C8B-B14F-4D97-AF65-F5344CB8AC3E}">
        <p14:creationId xmlns:p14="http://schemas.microsoft.com/office/powerpoint/2010/main" val="1460768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4EFE717C-7F92-462E-8D0E-3E82F65EEB30}" type="datetimeFigureOut">
              <a:rPr lang="en-US" smtClean="0"/>
              <a:t>4/20/2015</a:t>
            </a:fld>
            <a:endParaRPr lang="en-US"/>
          </a:p>
        </p:txBody>
      </p:sp>
      <p:sp>
        <p:nvSpPr>
          <p:cNvPr id="5" name="Footer Placeholder 4"/>
          <p:cNvSpPr>
            <a:spLocks noGrp="1"/>
          </p:cNvSpPr>
          <p:nvPr>
            <p:ph type="ftr" sz="quarter" idx="11"/>
          </p:nvPr>
        </p:nvSpPr>
        <p:spPr>
          <a:xfrm>
            <a:off x="3776135" y="6422854"/>
            <a:ext cx="4279669" cy="365125"/>
          </a:xfrm>
        </p:spPr>
        <p:txBody>
          <a:bodyPr/>
          <a:lstStyle/>
          <a:p>
            <a:endParaRPr lang="en-US"/>
          </a:p>
        </p:txBody>
      </p:sp>
      <p:sp>
        <p:nvSpPr>
          <p:cNvPr id="6" name="Slide Number Placeholder 5"/>
          <p:cNvSpPr>
            <a:spLocks noGrp="1"/>
          </p:cNvSpPr>
          <p:nvPr>
            <p:ph type="sldNum" sz="quarter" idx="12"/>
          </p:nvPr>
        </p:nvSpPr>
        <p:spPr>
          <a:xfrm>
            <a:off x="8073048" y="6422854"/>
            <a:ext cx="879759" cy="365125"/>
          </a:xfrm>
        </p:spPr>
        <p:txBody>
          <a:bodyPr/>
          <a:lstStyle/>
          <a:p>
            <a:fld id="{33BF0F27-E041-44DA-8C49-6B70E42EF425}" type="slidenum">
              <a:rPr lang="en-US" smtClean="0"/>
              <a:t>‹#›</a:t>
            </a:fld>
            <a:endParaRPr lang="en-US"/>
          </a:p>
        </p:txBody>
      </p:sp>
    </p:spTree>
    <p:extLst>
      <p:ext uri="{BB962C8B-B14F-4D97-AF65-F5344CB8AC3E}">
        <p14:creationId xmlns:p14="http://schemas.microsoft.com/office/powerpoint/2010/main" val="2301251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EFE717C-7F92-462E-8D0E-3E82F65EEB30}" type="datetimeFigureOut">
              <a:rPr lang="en-US" smtClean="0"/>
              <a:t>4/20/2015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BF0F27-E041-44DA-8C49-6B70E42EF425}" type="slidenum">
              <a:rPr lang="en-US" smtClean="0"/>
              <a:t>‹#›</a:t>
            </a:fld>
            <a:endParaRPr lang="en-US"/>
          </a:p>
        </p:txBody>
      </p:sp>
    </p:spTree>
    <p:extLst>
      <p:ext uri="{BB962C8B-B14F-4D97-AF65-F5344CB8AC3E}">
        <p14:creationId xmlns:p14="http://schemas.microsoft.com/office/powerpoint/2010/main" val="1270361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43" y="3887812"/>
            <a:ext cx="12195668"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75488" y="2167128"/>
            <a:ext cx="11247120" cy="1737360"/>
          </a:xfrm>
        </p:spPr>
        <p:txBody>
          <a:bodyPr anchor="ctr">
            <a:noAutofit/>
          </a:bodyPr>
          <a:lstStyle>
            <a:lvl1pPr algn="ctr">
              <a:lnSpc>
                <a:spcPct val="80000"/>
              </a:lnSpc>
              <a:defRPr sz="6000" b="0" spc="150" baseline="0">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47472" y="3913212"/>
            <a:ext cx="11503152" cy="457200"/>
          </a:xfrm>
        </p:spPr>
        <p:txBody>
          <a:bodyPr anchor="t">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4EFE717C-7F92-462E-8D0E-3E82F65EEB30}" type="datetimeFigureOut">
              <a:rPr lang="en-US" smtClean="0"/>
              <a:t>4/20/2015</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33BF0F27-E041-44DA-8C49-6B70E42EF425}" type="slidenum">
              <a:rPr lang="en-US" smtClean="0"/>
              <a:t>‹#›</a:t>
            </a:fld>
            <a:endParaRPr lang="en-US"/>
          </a:p>
        </p:txBody>
      </p:sp>
    </p:spTree>
    <p:extLst>
      <p:ext uri="{BB962C8B-B14F-4D97-AF65-F5344CB8AC3E}">
        <p14:creationId xmlns:p14="http://schemas.microsoft.com/office/powerpoint/2010/main" val="4169317558"/>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FE717C-7F92-462E-8D0E-3E82F65EEB30}" type="datetimeFigureOut">
              <a:rPr lang="en-US" smtClean="0"/>
              <a:t>4/20/2015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BF0F27-E041-44DA-8C49-6B70E42EF425}" type="slidenum">
              <a:rPr lang="en-US" smtClean="0"/>
              <a:t>‹#›</a:t>
            </a:fld>
            <a:endParaRPr lang="en-US"/>
          </a:p>
        </p:txBody>
      </p:sp>
    </p:spTree>
    <p:extLst>
      <p:ext uri="{BB962C8B-B14F-4D97-AF65-F5344CB8AC3E}">
        <p14:creationId xmlns:p14="http://schemas.microsoft.com/office/powerpoint/2010/main" val="366406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EFE717C-7F92-462E-8D0E-3E82F65EEB30}" type="datetimeFigureOut">
              <a:rPr lang="en-US" smtClean="0"/>
              <a:t>4/20/2015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BF0F27-E041-44DA-8C49-6B70E42EF425}" type="slidenum">
              <a:rPr lang="en-US" smtClean="0"/>
              <a:t>‹#›</a:t>
            </a:fld>
            <a:endParaRPr lang="en-US"/>
          </a:p>
        </p:txBody>
      </p:sp>
    </p:spTree>
    <p:extLst>
      <p:ext uri="{BB962C8B-B14F-4D97-AF65-F5344CB8AC3E}">
        <p14:creationId xmlns:p14="http://schemas.microsoft.com/office/powerpoint/2010/main" val="886326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EFE717C-7F92-462E-8D0E-3E82F65EEB30}" type="datetimeFigureOut">
              <a:rPr lang="en-US" smtClean="0"/>
              <a:t>4/20/2015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BF0F27-E041-44DA-8C49-6B70E42EF425}" type="slidenum">
              <a:rPr lang="en-US" smtClean="0"/>
              <a:t>‹#›</a:t>
            </a:fld>
            <a:endParaRPr lang="en-US"/>
          </a:p>
        </p:txBody>
      </p:sp>
    </p:spTree>
    <p:extLst>
      <p:ext uri="{BB962C8B-B14F-4D97-AF65-F5344CB8AC3E}">
        <p14:creationId xmlns:p14="http://schemas.microsoft.com/office/powerpoint/2010/main" val="3232938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FE717C-7F92-462E-8D0E-3E82F65EEB30}" type="datetimeFigureOut">
              <a:rPr lang="en-US" smtClean="0"/>
              <a:t>4/20/2015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BF0F27-E041-44DA-8C49-6B70E42EF425}" type="slidenum">
              <a:rPr lang="en-US" smtClean="0"/>
              <a:t>‹#›</a:t>
            </a:fld>
            <a:endParaRPr lang="en-US"/>
          </a:p>
        </p:txBody>
      </p:sp>
    </p:spTree>
    <p:extLst>
      <p:ext uri="{BB962C8B-B14F-4D97-AF65-F5344CB8AC3E}">
        <p14:creationId xmlns:p14="http://schemas.microsoft.com/office/powerpoint/2010/main" val="406334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FE717C-7F92-462E-8D0E-3E82F65EEB30}" type="datetimeFigureOut">
              <a:rPr lang="en-US" smtClean="0"/>
              <a:t>4/20/2015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BF0F27-E041-44DA-8C49-6B70E42EF425}" type="slidenum">
              <a:rPr lang="en-US" smtClean="0"/>
              <a:t>‹#›</a:t>
            </a:fld>
            <a:endParaRPr lang="en-US"/>
          </a:p>
        </p:txBody>
      </p:sp>
    </p:spTree>
    <p:extLst>
      <p:ext uri="{BB962C8B-B14F-4D97-AF65-F5344CB8AC3E}">
        <p14:creationId xmlns:p14="http://schemas.microsoft.com/office/powerpoint/2010/main" val="325686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FE717C-7F92-462E-8D0E-3E82F65EEB30}" type="datetimeFigureOut">
              <a:rPr lang="en-US" smtClean="0"/>
              <a:t>4/20/2015</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BF0F27-E041-44DA-8C49-6B70E42EF425}" type="slidenum">
              <a:rPr lang="en-US" smtClean="0"/>
              <a:t>‹#›</a:t>
            </a:fld>
            <a:endParaRPr lang="en-US"/>
          </a:p>
        </p:txBody>
      </p:sp>
    </p:spTree>
    <p:extLst>
      <p:ext uri="{BB962C8B-B14F-4D97-AF65-F5344CB8AC3E}">
        <p14:creationId xmlns:p14="http://schemas.microsoft.com/office/powerpoint/2010/main" val="2604239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4EFE717C-7F92-462E-8D0E-3E82F65EEB30}" type="datetimeFigureOut">
              <a:rPr lang="en-US" smtClean="0"/>
              <a:t>4/20/2015</a:t>
            </a:fld>
            <a:endParaRPr lang="en-US"/>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33BF0F27-E041-44DA-8C49-6B70E42EF425}" type="slidenum">
              <a:rPr lang="en-US" smtClean="0"/>
              <a:t>‹#›</a:t>
            </a:fld>
            <a:endParaRPr lang="en-US"/>
          </a:p>
        </p:txBody>
      </p:sp>
    </p:spTree>
    <p:extLst>
      <p:ext uri="{BB962C8B-B14F-4D97-AF65-F5344CB8AC3E}">
        <p14:creationId xmlns:p14="http://schemas.microsoft.com/office/powerpoint/2010/main" val="4027237305"/>
      </p:ext>
    </p:extLst>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Burn Unit</a:t>
            </a:r>
            <a:endParaRPr lang="en-US" dirty="0"/>
          </a:p>
        </p:txBody>
      </p:sp>
      <p:sp>
        <p:nvSpPr>
          <p:cNvPr id="3" name="Subtitle 2"/>
          <p:cNvSpPr>
            <a:spLocks noGrp="1"/>
          </p:cNvSpPr>
          <p:nvPr>
            <p:ph type="subTitle" idx="1"/>
          </p:nvPr>
        </p:nvSpPr>
        <p:spPr/>
        <p:txBody>
          <a:bodyPr/>
          <a:lstStyle/>
          <a:p>
            <a:r>
              <a:rPr lang="en-US" dirty="0" smtClean="0"/>
              <a:t>Nikita, Jacob, Jenna, and Marie</a:t>
            </a:r>
          </a:p>
        </p:txBody>
      </p:sp>
    </p:spTree>
    <p:extLst>
      <p:ext uri="{BB962C8B-B14F-4D97-AF65-F5344CB8AC3E}">
        <p14:creationId xmlns:p14="http://schemas.microsoft.com/office/powerpoint/2010/main" val="2360124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Patient Information</a:t>
            </a:r>
            <a:endParaRPr lang="en-US" dirty="0"/>
          </a:p>
        </p:txBody>
      </p:sp>
      <p:sp>
        <p:nvSpPr>
          <p:cNvPr id="3" name="Content Placeholder 2"/>
          <p:cNvSpPr>
            <a:spLocks noGrp="1"/>
          </p:cNvSpPr>
          <p:nvPr>
            <p:ph idx="1"/>
          </p:nvPr>
        </p:nvSpPr>
        <p:spPr/>
        <p:txBody>
          <a:bodyPr/>
          <a:lstStyle/>
          <a:p>
            <a:pPr marL="0" indent="0">
              <a:lnSpc>
                <a:spcPct val="150000"/>
              </a:lnSpc>
              <a:buNone/>
            </a:pPr>
            <a:r>
              <a:rPr lang="en-US" dirty="0" smtClean="0"/>
              <a:t>Our patient is a nineteen year old female that came into the emergency room two hours ago with burns. She claims to have been draining the water from freshly boiled noodles when the pot slipped and all of the contents spilled onto her left forearm. The skin instantly blistered and began to swell slightly.  As she was unsure of what to do, she decided to immediately seek medical attention.</a:t>
            </a:r>
            <a:endParaRPr lang="en-US" dirty="0"/>
          </a:p>
        </p:txBody>
      </p:sp>
    </p:spTree>
    <p:extLst>
      <p:ext uri="{BB962C8B-B14F-4D97-AF65-F5344CB8AC3E}">
        <p14:creationId xmlns:p14="http://schemas.microsoft.com/office/powerpoint/2010/main" val="11628896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Type of Burn</a:t>
            </a:r>
            <a:endParaRPr lang="en-US" dirty="0"/>
          </a:p>
        </p:txBody>
      </p:sp>
      <p:sp>
        <p:nvSpPr>
          <p:cNvPr id="3" name="Content Placeholder 2"/>
          <p:cNvSpPr>
            <a:spLocks noGrp="1"/>
          </p:cNvSpPr>
          <p:nvPr>
            <p:ph idx="1"/>
          </p:nvPr>
        </p:nvSpPr>
        <p:spPr>
          <a:xfrm>
            <a:off x="802869" y="2011680"/>
            <a:ext cx="6669493" cy="4560570"/>
          </a:xfrm>
        </p:spPr>
        <p:txBody>
          <a:bodyPr>
            <a:normAutofit lnSpcReduction="10000"/>
          </a:bodyPr>
          <a:lstStyle/>
          <a:p>
            <a:pPr marL="0" indent="0">
              <a:lnSpc>
                <a:spcPct val="150000"/>
              </a:lnSpc>
              <a:buNone/>
            </a:pPr>
            <a:r>
              <a:rPr lang="en-US" dirty="0" smtClean="0"/>
              <a:t>Upon examining the affected skin, our patient seems to be experiencing second degree burns. She exhibited the following symptoms: </a:t>
            </a:r>
          </a:p>
          <a:p>
            <a:pPr marL="1546225" indent="-182563">
              <a:lnSpc>
                <a:spcPct val="150000"/>
              </a:lnSpc>
              <a:spcBef>
                <a:spcPts val="0"/>
              </a:spcBef>
              <a:spcAft>
                <a:spcPts val="0"/>
              </a:spcAft>
            </a:pPr>
            <a:r>
              <a:rPr lang="en-US" dirty="0" smtClean="0"/>
              <a:t>Swelling </a:t>
            </a:r>
          </a:p>
          <a:p>
            <a:pPr marL="1546225" indent="-182563">
              <a:lnSpc>
                <a:spcPct val="150000"/>
              </a:lnSpc>
              <a:spcBef>
                <a:spcPts val="0"/>
              </a:spcBef>
              <a:spcAft>
                <a:spcPts val="0"/>
              </a:spcAft>
            </a:pPr>
            <a:r>
              <a:rPr lang="en-US" dirty="0" smtClean="0"/>
              <a:t>Red, splotchy skin </a:t>
            </a:r>
          </a:p>
          <a:p>
            <a:pPr marL="1546225" indent="-182563">
              <a:lnSpc>
                <a:spcPct val="150000"/>
              </a:lnSpc>
              <a:spcBef>
                <a:spcPts val="0"/>
              </a:spcBef>
              <a:spcAft>
                <a:spcPts val="0"/>
              </a:spcAft>
            </a:pPr>
            <a:r>
              <a:rPr lang="en-US" dirty="0"/>
              <a:t>B</a:t>
            </a:r>
            <a:r>
              <a:rPr lang="en-US" dirty="0" smtClean="0"/>
              <a:t>listering </a:t>
            </a:r>
            <a:endParaRPr lang="en-US" dirty="0"/>
          </a:p>
          <a:p>
            <a:pPr marL="0" indent="0">
              <a:lnSpc>
                <a:spcPct val="150000"/>
              </a:lnSpc>
              <a:buNone/>
            </a:pPr>
            <a:r>
              <a:rPr lang="en-US" dirty="0" smtClean="0"/>
              <a:t>Based on these symptoms and the size of the affected area, we diagnosed her burns as second degree.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72401" y="2750907"/>
            <a:ext cx="4109488" cy="3082116"/>
          </a:xfrm>
          <a:prstGeom prst="rect">
            <a:avLst/>
          </a:prstGeom>
        </p:spPr>
      </p:pic>
    </p:spTree>
    <p:extLst>
      <p:ext uri="{BB962C8B-B14F-4D97-AF65-F5344CB8AC3E}">
        <p14:creationId xmlns:p14="http://schemas.microsoft.com/office/powerpoint/2010/main" val="22766864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Layers and Accessory Structures</a:t>
            </a:r>
            <a:endParaRPr lang="en-US" dirty="0"/>
          </a:p>
        </p:txBody>
      </p:sp>
      <p:sp>
        <p:nvSpPr>
          <p:cNvPr id="3" name="Content Placeholder 2"/>
          <p:cNvSpPr>
            <a:spLocks noGrp="1"/>
          </p:cNvSpPr>
          <p:nvPr>
            <p:ph idx="1"/>
          </p:nvPr>
        </p:nvSpPr>
        <p:spPr/>
        <p:txBody>
          <a:bodyPr/>
          <a:lstStyle/>
          <a:p>
            <a:pPr marL="0" indent="0">
              <a:lnSpc>
                <a:spcPct val="150000"/>
              </a:lnSpc>
              <a:spcBef>
                <a:spcPts val="0"/>
              </a:spcBef>
              <a:spcAft>
                <a:spcPts val="0"/>
              </a:spcAft>
              <a:buNone/>
            </a:pPr>
            <a:r>
              <a:rPr lang="en-US" dirty="0" smtClean="0"/>
              <a:t>This second degree burn causes destruction of tissue layers deep into the skin. It effects the following layers of the skin: </a:t>
            </a:r>
          </a:p>
          <a:p>
            <a:pPr marL="1543050" indent="-182563">
              <a:lnSpc>
                <a:spcPct val="150000"/>
              </a:lnSpc>
              <a:spcBef>
                <a:spcPts val="0"/>
              </a:spcBef>
              <a:spcAft>
                <a:spcPts val="0"/>
              </a:spcAft>
            </a:pPr>
            <a:r>
              <a:rPr lang="en-US" dirty="0" smtClean="0"/>
              <a:t>Epidermal layers</a:t>
            </a:r>
          </a:p>
          <a:p>
            <a:pPr marL="1543050" indent="-182563">
              <a:lnSpc>
                <a:spcPct val="150000"/>
              </a:lnSpc>
              <a:spcBef>
                <a:spcPts val="0"/>
              </a:spcBef>
              <a:spcAft>
                <a:spcPts val="0"/>
              </a:spcAft>
            </a:pPr>
            <a:r>
              <a:rPr lang="en-US" dirty="0" smtClean="0"/>
              <a:t>Dermal layers </a:t>
            </a:r>
          </a:p>
          <a:p>
            <a:pPr marL="0" indent="0">
              <a:lnSpc>
                <a:spcPct val="150000"/>
              </a:lnSpc>
              <a:spcBef>
                <a:spcPts val="0"/>
              </a:spcBef>
              <a:spcAft>
                <a:spcPts val="0"/>
              </a:spcAft>
              <a:buNone/>
            </a:pPr>
            <a:r>
              <a:rPr lang="en-US" dirty="0" smtClean="0"/>
              <a:t>Based on the burn, it can be classified as superficial, where the burn only extends to the outermost part of the dermis, or deep, where the burn causes damage to deeper parts of the dermis. We classified our patient's burn as a deep burn. </a:t>
            </a:r>
            <a:endParaRPr lang="en-US" dirty="0"/>
          </a:p>
        </p:txBody>
      </p:sp>
    </p:spTree>
    <p:extLst>
      <p:ext uri="{BB962C8B-B14F-4D97-AF65-F5344CB8AC3E}">
        <p14:creationId xmlns:p14="http://schemas.microsoft.com/office/powerpoint/2010/main" val="13218331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Treatment</a:t>
            </a:r>
            <a:endParaRPr lang="en-US" dirty="0"/>
          </a:p>
        </p:txBody>
      </p:sp>
      <p:sp>
        <p:nvSpPr>
          <p:cNvPr id="3" name="Content Placeholder 2"/>
          <p:cNvSpPr>
            <a:spLocks noGrp="1"/>
          </p:cNvSpPr>
          <p:nvPr>
            <p:ph idx="1"/>
          </p:nvPr>
        </p:nvSpPr>
        <p:spPr/>
        <p:txBody>
          <a:bodyPr>
            <a:normAutofit lnSpcReduction="10000"/>
          </a:bodyPr>
          <a:lstStyle/>
          <a:p>
            <a:pPr marL="457200" indent="-457200">
              <a:lnSpc>
                <a:spcPct val="150000"/>
              </a:lnSpc>
              <a:buFont typeface="+mj-lt"/>
              <a:buAutoNum type="arabicPeriod"/>
            </a:pPr>
            <a:r>
              <a:rPr lang="en-US" dirty="0" smtClean="0"/>
              <a:t>Rinse the affected skin with cool water until pain subsides.</a:t>
            </a:r>
          </a:p>
          <a:p>
            <a:pPr marL="457200" indent="-457200">
              <a:lnSpc>
                <a:spcPct val="150000"/>
              </a:lnSpc>
              <a:buFont typeface="+mj-lt"/>
              <a:buAutoNum type="arabicPeriod"/>
            </a:pPr>
            <a:r>
              <a:rPr lang="en-US" dirty="0"/>
              <a:t>C</a:t>
            </a:r>
            <a:r>
              <a:rPr lang="en-US" dirty="0" smtClean="0"/>
              <a:t>lean the burn area with mild soap and water.</a:t>
            </a:r>
          </a:p>
          <a:p>
            <a:pPr marL="457200" indent="-457200">
              <a:lnSpc>
                <a:spcPct val="150000"/>
              </a:lnSpc>
              <a:buFont typeface="+mj-lt"/>
              <a:buAutoNum type="arabicPeriod"/>
            </a:pPr>
            <a:r>
              <a:rPr lang="en-US" dirty="0"/>
              <a:t>P</a:t>
            </a:r>
            <a:r>
              <a:rPr lang="en-US" dirty="0" smtClean="0"/>
              <a:t>at the area dry with a clean cloth or gauze.</a:t>
            </a:r>
          </a:p>
          <a:p>
            <a:pPr marL="457200" indent="-457200">
              <a:lnSpc>
                <a:spcPct val="150000"/>
              </a:lnSpc>
              <a:buFont typeface="+mj-lt"/>
              <a:buAutoNum type="arabicPeriod"/>
            </a:pPr>
            <a:r>
              <a:rPr lang="en-US" dirty="0" smtClean="0"/>
              <a:t>Apply antibiotic ointment directly to the affected area each time the burn is cleaned.</a:t>
            </a:r>
          </a:p>
          <a:p>
            <a:pPr marL="457200" indent="-457200">
              <a:lnSpc>
                <a:spcPct val="150000"/>
              </a:lnSpc>
              <a:buFont typeface="+mj-lt"/>
              <a:buAutoNum type="arabicPeriod"/>
            </a:pPr>
            <a:r>
              <a:rPr lang="en-US" dirty="0" smtClean="0"/>
              <a:t>Loosely wrap a bandage around any burned skin with unbroken blisters that could become dirty or irritated.</a:t>
            </a:r>
          </a:p>
        </p:txBody>
      </p:sp>
    </p:spTree>
    <p:extLst>
      <p:ext uri="{BB962C8B-B14F-4D97-AF65-F5344CB8AC3E}">
        <p14:creationId xmlns:p14="http://schemas.microsoft.com/office/powerpoint/2010/main" val="15172254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Body systems affected</a:t>
            </a:r>
            <a:endParaRPr lang="en-US" dirty="0"/>
          </a:p>
        </p:txBody>
      </p:sp>
      <p:sp>
        <p:nvSpPr>
          <p:cNvPr id="3" name="Content Placeholder 2"/>
          <p:cNvSpPr>
            <a:spLocks noGrp="1"/>
          </p:cNvSpPr>
          <p:nvPr>
            <p:ph idx="1"/>
          </p:nvPr>
        </p:nvSpPr>
        <p:spPr/>
        <p:txBody>
          <a:bodyPr/>
          <a:lstStyle/>
          <a:p>
            <a:pPr>
              <a:lnSpc>
                <a:spcPct val="150000"/>
              </a:lnSpc>
            </a:pPr>
            <a:r>
              <a:rPr lang="en-US" dirty="0" smtClean="0"/>
              <a:t>Nervous – The body sends out nerve impulses to stimulate pain in the burned area of skin.</a:t>
            </a:r>
          </a:p>
          <a:p>
            <a:pPr>
              <a:lnSpc>
                <a:spcPct val="150000"/>
              </a:lnSpc>
            </a:pPr>
            <a:r>
              <a:rPr lang="en-US" dirty="0" smtClean="0"/>
              <a:t>Integumentary – Burns of the second degree involve the epidermis as well as part of the dermis layer of skin.</a:t>
            </a:r>
          </a:p>
          <a:p>
            <a:pPr>
              <a:lnSpc>
                <a:spcPct val="150000"/>
              </a:lnSpc>
            </a:pPr>
            <a:r>
              <a:rPr lang="en-US" dirty="0" smtClean="0"/>
              <a:t>Immune – This system is unable to protect the body efficiently as open wounds are prone to infection.</a:t>
            </a:r>
          </a:p>
          <a:p>
            <a:pPr>
              <a:lnSpc>
                <a:spcPct val="150000"/>
              </a:lnSpc>
            </a:pPr>
            <a:endParaRPr lang="en-US" dirty="0" smtClean="0"/>
          </a:p>
          <a:p>
            <a:pPr>
              <a:lnSpc>
                <a:spcPct val="150000"/>
              </a:lnSpc>
            </a:pPr>
            <a:endParaRPr lang="en-US" dirty="0"/>
          </a:p>
        </p:txBody>
      </p:sp>
    </p:spTree>
    <p:extLst>
      <p:ext uri="{BB962C8B-B14F-4D97-AF65-F5344CB8AC3E}">
        <p14:creationId xmlns:p14="http://schemas.microsoft.com/office/powerpoint/2010/main" val="28203036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F56617"/>
      </a:dk2>
      <a:lt2>
        <a:srgbClr val="DDDDDD"/>
      </a:lt2>
      <a:accent1>
        <a:srgbClr val="FFC000"/>
      </a:accent1>
      <a:accent2>
        <a:srgbClr val="BD582C"/>
      </a:accent2>
      <a:accent3>
        <a:srgbClr val="865640"/>
      </a:accent3>
      <a:accent4>
        <a:srgbClr val="9B8357"/>
      </a:accent4>
      <a:accent5>
        <a:srgbClr val="C2BC80"/>
      </a:accent5>
      <a:accent6>
        <a:srgbClr val="94A080"/>
      </a:accent6>
      <a:hlink>
        <a:srgbClr val="FF9933"/>
      </a:hlink>
      <a:folHlink>
        <a:srgbClr val="6C606A"/>
      </a:folHlink>
    </a:clrScheme>
    <a:fontScheme name="Trebuchet MS">
      <a:maj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B7CF026C-957E-4F4E-893C-D02C23AB6317}"/>
    </a:ext>
  </a:extLst>
</a:theme>
</file>

<file path=docProps/app.xml><?xml version="1.0" encoding="utf-8"?>
<Properties xmlns="http://schemas.openxmlformats.org/officeDocument/2006/extended-properties" xmlns:vt="http://schemas.openxmlformats.org/officeDocument/2006/docPropsVTypes">
  <Template>Banded</Template>
  <TotalTime>169</TotalTime>
  <Words>345</Words>
  <Application>Microsoft Office PowerPoint</Application>
  <PresentationFormat>Widescreen</PresentationFormat>
  <Paragraphs>25</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Trebuchet MS</vt:lpstr>
      <vt:lpstr>Wingdings</vt:lpstr>
      <vt:lpstr>Banded</vt:lpstr>
      <vt:lpstr>Burn Unit</vt:lpstr>
      <vt:lpstr>Patient Information</vt:lpstr>
      <vt:lpstr>Type of Burn</vt:lpstr>
      <vt:lpstr>Layers and Accessory Structures</vt:lpstr>
      <vt:lpstr>Treatment</vt:lpstr>
      <vt:lpstr>Body systems affected</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Burn Unit</dc:title>
  <dc:creator>GUPTA, NIKITA</dc:creator>
  <cp:lastModifiedBy>GUPTA, NIKITA</cp:lastModifiedBy>
  <cp:revision>11</cp:revision>
  <dcterms:created xsi:type="dcterms:W3CDTF">2015-04-20T19:17:02Z</dcterms:created>
  <dcterms:modified xsi:type="dcterms:W3CDTF">2015-04-20T22:07:23Z</dcterms:modified>
</cp:coreProperties>
</file>